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9144000" cy="5143500" type="screen16x9"/>
  <p:notesSz cx="6858000" cy="9144000"/>
  <p:embeddedFontLst>
    <p:embeddedFont>
      <p:font typeface="Kalam" panose="020B0604020202020204" charset="0"/>
      <p:regular r:id="rId84"/>
      <p:bold r:id="rId85"/>
    </p:embeddedFont>
    <p:embeddedFont>
      <p:font typeface="Merriweather" panose="020B0604020202020204" charset="0"/>
      <p:regular r:id="rId86"/>
      <p:bold r:id="rId87"/>
      <p:italic r:id="rId88"/>
      <p:boldItalic r:id="rId89"/>
    </p:embeddedFont>
    <p:embeddedFont>
      <p:font typeface="Playfair Display" panose="020B0604020202020204" charset="0"/>
      <p:regular r:id="rId90"/>
      <p:bold r:id="rId91"/>
      <p:italic r:id="rId92"/>
      <p:boldItalic r:id="rId9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.fntdata"/><Relationship Id="rId89" Type="http://schemas.openxmlformats.org/officeDocument/2006/relationships/font" Target="fonts/font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7.fntdata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font" Target="fonts/font5.fntdata"/><Relationship Id="rId91" Type="http://schemas.openxmlformats.org/officeDocument/2006/relationships/font" Target="fonts/font8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3.fntdata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9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4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01aaf5d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01aaf5d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f7218d1e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f7218d1e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Pharm research = reasonable research - wrong conclusions. Opioids help everything subjectively. Marijuana debate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a6ab674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a6ab674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a741c03f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a741c03f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a6ab6745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a6ab6745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a6ab6745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a6ab6745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a6ab6745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a6ab6745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a6ab6745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a6ab6745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a5ce1607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a5ce1607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Pharm research = reasonable research - wrong conclusions. Opioids help everything subjectively. Marijuana debate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40,610 breast cancer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50,000 suicides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60,000 colon cancer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a741c03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a741c03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Pharm research = reasonable research - wrong conclusions. Opioids help everything subjectively. Marijuana debate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a741c03f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a741c03f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Pharm research = reasonable research - wrong conclusions. Opioids help everything subjectively. Marijuana debate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a6ab6745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a6ab6745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Pharm research = reasonable research - wrong conclusions. Opioids help everything subjectively. Marijuana debate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944537e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944537e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Pharm research = reasonable research - wrong conclusions. Opioids help everything subjectively. Marijuana debate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a5ce1607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a5ce1607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Pharm research = reasonable research - wrong conclusions. Opioids help everything subjectively. Marijuana debate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a741c03f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a741c03f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Pharm research = reasonable research - wrong conclusions. Opioids help everything subjectively. Marijuana debate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3d7a581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3d7a581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Pharm research = reasonable research - wrong conclusions. Opioids help everything subjectively. Marijuana debate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944537e1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944537e1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Average stay of subjects for detoxification varied from two to four weeks depending on withdrawal signs and symptoms. </a:t>
            </a:r>
            <a:endParaRPr sz="12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study in our tertiary care institute in India over two-year time period (1 Jan 2014 to 31 Dec 2015)</a:t>
            </a:r>
            <a:endParaRPr sz="12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a5ce1607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7a5ce1607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Pharm research = reasonable research - wrong conclusions. Opioids help everything subjectively. Marijuana debate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944537e1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7944537e1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</a:rPr>
              <a:t>Multisite, randomized clinical trial using a 2-phase adaptive treatment research design. </a:t>
            </a:r>
            <a:endParaRPr sz="10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</a:rPr>
              <a:t>Ten US sites. Patients A total of 653 treatment-seeking outpatients dependent on prescription opioids.</a:t>
            </a:r>
            <a:endParaRPr sz="10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f7218d1e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f7218d1e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007b1bce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7007b1bce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During Phase 1, only 6.6% (43/653) of patients had successful outcomes, with no difference between the SMM and SMM+ODC. In contrast, 49.2% (177/360) attained successful outcomes in Phase 2 during extended buprenorphine-naloxone treatment (week 12), with no difference between counseling conditions. Success rates 8 weeks after completing the buprenorphine-naloxone taper (Phase 2, week 24) dropped sharply to 8.6% (31/360), again with no counseling difference. In secondary analyses, successful Phase 2 outcomes were far more common while taking buprenorphine-naloxone than 8 weeks post-taper (49.2% (177/360) vs. 8.6% (31/360), p&lt;0.001). Chronic pain did not affect opioid use outcomes; a history of ever using heroin was associated with lower Phase 2 success rates while taking buprenorphine-naloxone.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a5ce1607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7a5ce1607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Pharm research = reasonable research - wrong conclusions. Opioids help everything subjectively. Marijuana debate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f7fc8f4a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6f7fc8f4a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f7fc8f4a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6f7fc8f4a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f7fc8f4a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6f7fc8f4a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6f7fc8f4a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6f7fc8f4a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f7fc8f4a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6f7fc8f4a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f7fc8f4a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6f7fc8f4a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f7fc8f4a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6f7fc8f4a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92ab48ea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792ab48ea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f7218d1e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f7218d1e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92ab48eac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792ab48eac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92ab48ea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92ab48ea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a5ce1607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a5ce16078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7a5ce1607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7a5ce16078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7a5ce16078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7a5ce16078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7a5ce1607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7a5ce1607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6f7fc8f4a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6f7fc8f4a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6f7fc8f4a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6f7fc8f4ad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6f7fc8f4a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6f7fc8f4a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f7fc8f4a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f7fc8f4ad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f7218d1e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f7218d1e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6f7fc8f4a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6f7fc8f4a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f7fc8f4ad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f7fc8f4ad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73d7a5818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73d7a5818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73d7a5818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73d7a5818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6f7fc8f4a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6f7fc8f4a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6f7fc8f4ad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6f7fc8f4ad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6f7fc8f4ad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6f7fc8f4ad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6f7fc8f4ad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6f7fc8f4ad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6f7fc8f4ad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6f7fc8f4ad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6f7fc8f4ad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6f7fc8f4ad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f7218d1e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f7218d1e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73d7a5818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73d7a5818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6f7fc8f4ad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6f7fc8f4ad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73d7a5818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73d7a5818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f7fc8f4ad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6f7fc8f4ad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6f7fc8f4a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6f7fc8f4ad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73d7a5818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73d7a5818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73d7a5818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73d7a5818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6f7fc8f4ad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6f7fc8f4ad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6f7fc8f4ad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6f7fc8f4ad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6f7fc8f4a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6f7fc8f4a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f7218d1e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f7218d1e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6f7fc8f4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6f7fc8f4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792ab48e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792ab48ea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f7218d1e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f7218d1e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f7218d1e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f7218d1e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308200" y="1991825"/>
            <a:ext cx="4226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tercolor texture">
  <p:cSld name="BLANK_1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" name="Google Shape;54;p1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⪢"/>
              <a:defRPr>
                <a:highlight>
                  <a:schemeClr val="lt1"/>
                </a:highlight>
              </a:defRPr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>
                <a:highlight>
                  <a:schemeClr val="lt1"/>
                </a:highlight>
              </a:defRPr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>
                <a:highlight>
                  <a:schemeClr val="lt1"/>
                </a:highlight>
              </a:defRPr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>
                <a:highlight>
                  <a:schemeClr val="lt1"/>
                </a:highlight>
              </a:defRPr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>
                <a:highlight>
                  <a:schemeClr val="lt1"/>
                </a:highlight>
              </a:defRPr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>
                <a:highlight>
                  <a:schemeClr val="lt1"/>
                </a:highlight>
              </a:defRPr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>
                <a:highlight>
                  <a:schemeClr val="lt1"/>
                </a:highlight>
              </a:defRPr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>
                <a:highlight>
                  <a:schemeClr val="lt1"/>
                </a:highlight>
              </a:defRPr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308200" y="1735750"/>
            <a:ext cx="4150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308200" y="2992452"/>
            <a:ext cx="41502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3417825" y="200"/>
            <a:ext cx="57261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chemeClr val="lt1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384400" y="637800"/>
            <a:ext cx="4097400" cy="189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⪢"/>
              <a:defRPr sz="2400" i="1"/>
            </a:lvl1pPr>
            <a:lvl2pPr marL="914400" lvl="1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2pPr>
            <a:lvl3pPr marL="1371600" lvl="2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 i="1"/>
            </a:lvl3pPr>
            <a:lvl4pPr marL="1828800" lvl="3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3851000" y="476575"/>
            <a:ext cx="12423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2"/>
                </a:solidFill>
                <a:latin typeface="Kalam"/>
                <a:ea typeface="Kalam"/>
                <a:cs typeface="Kalam"/>
                <a:sym typeface="Kalam"/>
              </a:rPr>
              <a:t>“</a:t>
            </a:r>
            <a:endParaRPr sz="7200">
              <a:solidFill>
                <a:schemeClr val="accent2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⪢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2854175" y="1333125"/>
            <a:ext cx="28311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855725" y="1333125"/>
            <a:ext cx="28311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854150" y="1333125"/>
            <a:ext cx="18594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4808736" y="1333125"/>
            <a:ext cx="18594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6763323" y="1333125"/>
            <a:ext cx="18594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4115700" y="4406300"/>
            <a:ext cx="45711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100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⪢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556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jpg"/></Relationships>
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9.xml"/><Relationship Id="rId4" Type="http://schemas.openxmlformats.org/officeDocument/2006/relationships/hyperlink" Target="about:blank" TargetMode="External"/></Relationships>
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4308200" y="1991825"/>
            <a:ext cx="4226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Opioid Addiction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Stephen Tamang, MD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3/14/20</a:t>
            </a: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Statistics </a:t>
            </a:r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8650" y="1223976"/>
            <a:ext cx="5543600" cy="334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ctrTitle" idx="4294967295"/>
          </p:nvPr>
        </p:nvSpPr>
        <p:spPr>
          <a:xfrm>
            <a:off x="4308200" y="668950"/>
            <a:ext cx="4258500" cy="797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Etiology</a:t>
            </a:r>
            <a:endParaRPr sz="4000">
              <a:solidFill>
                <a:schemeClr val="accent1"/>
              </a:solidFill>
            </a:endParaRPr>
          </a:p>
        </p:txBody>
      </p:sp>
      <p:sp>
        <p:nvSpPr>
          <p:cNvPr id="132" name="Google Shape;132;p25"/>
          <p:cNvSpPr txBox="1">
            <a:spLocks noGrp="1"/>
          </p:cNvSpPr>
          <p:nvPr>
            <p:ph type="subTitle" idx="4294967295"/>
          </p:nvPr>
        </p:nvSpPr>
        <p:spPr>
          <a:xfrm>
            <a:off x="4308200" y="1493879"/>
            <a:ext cx="4258500" cy="21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What caused the opioid epidemic? </a:t>
            </a:r>
            <a:endParaRPr b="1"/>
          </a:p>
        </p:txBody>
      </p:sp>
      <p:sp>
        <p:nvSpPr>
          <p:cNvPr id="133" name="Google Shape;133;p25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ctrTitle" idx="4294967295"/>
          </p:nvPr>
        </p:nvSpPr>
        <p:spPr>
          <a:xfrm>
            <a:off x="4308200" y="668950"/>
            <a:ext cx="4258500" cy="797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Etiology</a:t>
            </a:r>
            <a:endParaRPr sz="4000">
              <a:solidFill>
                <a:schemeClr val="accent1"/>
              </a:solidFill>
            </a:endParaRPr>
          </a:p>
        </p:txBody>
      </p:sp>
      <p:sp>
        <p:nvSpPr>
          <p:cNvPr id="139" name="Google Shape;139;p26"/>
          <p:cNvSpPr txBox="1">
            <a:spLocks noGrp="1"/>
          </p:cNvSpPr>
          <p:nvPr>
            <p:ph type="subTitle" idx="4294967295"/>
          </p:nvPr>
        </p:nvSpPr>
        <p:spPr>
          <a:xfrm>
            <a:off x="4308200" y="1493879"/>
            <a:ext cx="4258500" cy="21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Pharmaceutical Companies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FDA Indications 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Pain as a 5th VS (JCAHO-2001)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</p:txBody>
      </p:sp>
      <p:sp>
        <p:nvSpPr>
          <p:cNvPr id="140" name="Google Shape;140;p26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Pharmaceutical Companies </a:t>
            </a:r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2854175" y="1333125"/>
            <a:ext cx="58326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⪢"/>
            </a:pPr>
            <a:r>
              <a:rPr lang="en"/>
              <a:t>Research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Peer reviewed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Reasonable in scope and scale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Wrong conclusions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⪢"/>
            </a:pPr>
            <a:r>
              <a:rPr lang="en"/>
              <a:t>Criminal Activity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Controlled Substance Act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Marketing to the contrary  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 ‘Drug Rep’ Sales person</a:t>
            </a:r>
            <a:endParaRPr/>
          </a:p>
        </p:txBody>
      </p:sp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9400" y="0"/>
            <a:ext cx="1824601" cy="281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Pharmaceutical Companies </a:t>
            </a:r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1"/>
          </p:nvPr>
        </p:nvSpPr>
        <p:spPr>
          <a:xfrm>
            <a:off x="2854175" y="1333125"/>
            <a:ext cx="58326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⪢"/>
            </a:pPr>
            <a:r>
              <a:rPr lang="en"/>
              <a:t>Federal Prosecutors opened CRIMINAL investigations under federal Controlled Substances Act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Companies are required to monitor commonly abused drugs disclosing suspicious pharmacy activity to the government.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⪢"/>
            </a:pPr>
            <a:r>
              <a:rPr lang="en"/>
              <a:t>Executives of a pharmaceutical distributor and the distributor itself are been charged with drug trafficking.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4700" y="303125"/>
            <a:ext cx="5691500" cy="473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6600" y="438150"/>
            <a:ext cx="68199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0325" y="990600"/>
            <a:ext cx="6543675" cy="31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6175" y="1290638"/>
            <a:ext cx="5810250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>
            <a:spLocks noGrp="1"/>
          </p:cNvSpPr>
          <p:nvPr>
            <p:ph type="ctrTitle" idx="4294967295"/>
          </p:nvPr>
        </p:nvSpPr>
        <p:spPr>
          <a:xfrm>
            <a:off x="4308200" y="668950"/>
            <a:ext cx="4258500" cy="797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Etiology</a:t>
            </a:r>
            <a:endParaRPr sz="4000">
              <a:solidFill>
                <a:schemeClr val="accent1"/>
              </a:solidFill>
            </a:endParaRPr>
          </a:p>
        </p:txBody>
      </p:sp>
      <p:sp>
        <p:nvSpPr>
          <p:cNvPr id="179" name="Google Shape;179;p33"/>
          <p:cNvSpPr txBox="1">
            <a:spLocks noGrp="1"/>
          </p:cNvSpPr>
          <p:nvPr>
            <p:ph type="subTitle" idx="4294967295"/>
          </p:nvPr>
        </p:nvSpPr>
        <p:spPr>
          <a:xfrm>
            <a:off x="4308200" y="1493879"/>
            <a:ext cx="4258500" cy="21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 Medical providers in the U.S. in 2015 prescribed enough opioids for every man, woman and child to get 128 Vicodin tabs!</a:t>
            </a:r>
            <a:r>
              <a:rPr lang="en" b="1" baseline="30000"/>
              <a:t>48</a:t>
            </a:r>
            <a:endParaRPr b="1" baseline="300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</p:txBody>
      </p:sp>
      <p:sp>
        <p:nvSpPr>
          <p:cNvPr id="180" name="Google Shape;180;p33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Statistics </a:t>
            </a:r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3571" y="1056625"/>
            <a:ext cx="5033767" cy="377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>
            <a:spLocks noGrp="1"/>
          </p:cNvSpPr>
          <p:nvPr>
            <p:ph type="ctrTitle" idx="4294967295"/>
          </p:nvPr>
        </p:nvSpPr>
        <p:spPr>
          <a:xfrm>
            <a:off x="4308200" y="668950"/>
            <a:ext cx="4258500" cy="797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Pain as 5th VS</a:t>
            </a:r>
            <a:endParaRPr sz="4000">
              <a:solidFill>
                <a:schemeClr val="accent1"/>
              </a:solidFill>
            </a:endParaRPr>
          </a:p>
        </p:txBody>
      </p:sp>
      <p:sp>
        <p:nvSpPr>
          <p:cNvPr id="186" name="Google Shape;186;p34"/>
          <p:cNvSpPr txBox="1">
            <a:spLocks noGrp="1"/>
          </p:cNvSpPr>
          <p:nvPr>
            <p:ph type="subTitle" idx="4294967295"/>
          </p:nvPr>
        </p:nvSpPr>
        <p:spPr>
          <a:xfrm>
            <a:off x="4739775" y="1488454"/>
            <a:ext cx="4258500" cy="21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2001 - JCAHO introduced standards for organizations to improve their care for patients with pain, despite significant physician resistance, citing articles suggesting that addiction was rare when opioids were used for short-term pain.</a:t>
            </a:r>
            <a:r>
              <a:rPr lang="en" b="1" baseline="30000"/>
              <a:t>3</a:t>
            </a:r>
            <a:endParaRPr b="1" baseline="30000"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ctrTitle" idx="4294967295"/>
          </p:nvPr>
        </p:nvSpPr>
        <p:spPr>
          <a:xfrm>
            <a:off x="4308200" y="668950"/>
            <a:ext cx="4258500" cy="797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Pain as 5th VS</a:t>
            </a:r>
            <a:endParaRPr sz="4000">
              <a:solidFill>
                <a:schemeClr val="accent1"/>
              </a:solidFill>
            </a:endParaRPr>
          </a:p>
        </p:txBody>
      </p:sp>
      <p:sp>
        <p:nvSpPr>
          <p:cNvPr id="193" name="Google Shape;193;p35"/>
          <p:cNvSpPr txBox="1">
            <a:spLocks noGrp="1"/>
          </p:cNvSpPr>
          <p:nvPr>
            <p:ph type="subTitle" idx="4294967295"/>
          </p:nvPr>
        </p:nvSpPr>
        <p:spPr>
          <a:xfrm>
            <a:off x="4739775" y="1488454"/>
            <a:ext cx="4258500" cy="21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2001 - JCAHO’s standards were based on the available evidence and the strong consensus opinions of experts in the field.</a:t>
            </a:r>
            <a:endParaRPr b="1" baseline="30000"/>
          </a:p>
        </p:txBody>
      </p:sp>
      <p:sp>
        <p:nvSpPr>
          <p:cNvPr id="194" name="Google Shape;194;p35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>
            <a:spLocks noGrp="1"/>
          </p:cNvSpPr>
          <p:nvPr>
            <p:ph type="ctrTitle" idx="4294967295"/>
          </p:nvPr>
        </p:nvSpPr>
        <p:spPr>
          <a:xfrm>
            <a:off x="4308200" y="668950"/>
            <a:ext cx="4258500" cy="797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Etiology</a:t>
            </a:r>
            <a:endParaRPr sz="4000">
              <a:solidFill>
                <a:schemeClr val="accent1"/>
              </a:solidFill>
            </a:endParaRPr>
          </a:p>
        </p:txBody>
      </p:sp>
      <p:sp>
        <p:nvSpPr>
          <p:cNvPr id="200" name="Google Shape;200;p36"/>
          <p:cNvSpPr txBox="1">
            <a:spLocks noGrp="1"/>
          </p:cNvSpPr>
          <p:nvPr>
            <p:ph type="subTitle" idx="4294967295"/>
          </p:nvPr>
        </p:nvSpPr>
        <p:spPr>
          <a:xfrm>
            <a:off x="4796375" y="1515099"/>
            <a:ext cx="4258500" cy="270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So ultimately it was strong </a:t>
            </a:r>
            <a:r>
              <a:rPr lang="en" b="1" u="sng"/>
              <a:t>misguided </a:t>
            </a:r>
            <a:r>
              <a:rPr lang="en" b="1"/>
              <a:t>data, government </a:t>
            </a:r>
            <a:r>
              <a:rPr lang="en" b="1" u="sng"/>
              <a:t>approval</a:t>
            </a:r>
            <a:r>
              <a:rPr lang="en" b="1"/>
              <a:t>, pressure to meet an </a:t>
            </a:r>
            <a:r>
              <a:rPr lang="en" b="1" u="sng"/>
              <a:t>arbitrary pain score</a:t>
            </a:r>
            <a:r>
              <a:rPr lang="en" b="1"/>
              <a:t>, and possibly </a:t>
            </a:r>
            <a:r>
              <a:rPr lang="en" b="1" u="sng"/>
              <a:t>criminal distribution activity</a:t>
            </a:r>
            <a:r>
              <a:rPr lang="en" b="1"/>
              <a:t> from pharmaceuticals companies that lead to the opioid epidemic. 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</p:txBody>
      </p:sp>
      <p:sp>
        <p:nvSpPr>
          <p:cNvPr id="201" name="Google Shape;201;p36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>
            <a:spLocks noGrp="1"/>
          </p:cNvSpPr>
          <p:nvPr>
            <p:ph type="ctrTitle" idx="4294967295"/>
          </p:nvPr>
        </p:nvSpPr>
        <p:spPr>
          <a:xfrm>
            <a:off x="4308200" y="668950"/>
            <a:ext cx="4258500" cy="797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Definition </a:t>
            </a:r>
            <a:endParaRPr sz="4000">
              <a:solidFill>
                <a:schemeClr val="accent1"/>
              </a:solidFill>
            </a:endParaRPr>
          </a:p>
        </p:txBody>
      </p:sp>
      <p:sp>
        <p:nvSpPr>
          <p:cNvPr id="207" name="Google Shape;207;p37"/>
          <p:cNvSpPr txBox="1">
            <a:spLocks noGrp="1"/>
          </p:cNvSpPr>
          <p:nvPr>
            <p:ph type="subTitle" idx="4294967295"/>
          </p:nvPr>
        </p:nvSpPr>
        <p:spPr>
          <a:xfrm>
            <a:off x="4308200" y="1493879"/>
            <a:ext cx="4258500" cy="21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DSM5 - Opioid use disorder (OUD) is a chronic, relapsing disease.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Extremely low cure rates 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</p:txBody>
      </p:sp>
      <p:sp>
        <p:nvSpPr>
          <p:cNvPr id="208" name="Google Shape;208;p37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>
            <a:spLocks noGrp="1"/>
          </p:cNvSpPr>
          <p:nvPr>
            <p:ph type="ctrTitle" idx="4294967295"/>
          </p:nvPr>
        </p:nvSpPr>
        <p:spPr>
          <a:xfrm>
            <a:off x="4308200" y="668950"/>
            <a:ext cx="4258500" cy="797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Definition </a:t>
            </a:r>
            <a:endParaRPr sz="4000">
              <a:solidFill>
                <a:schemeClr val="accent1"/>
              </a:solidFill>
            </a:endParaRPr>
          </a:p>
        </p:txBody>
      </p:sp>
      <p:sp>
        <p:nvSpPr>
          <p:cNvPr id="214" name="Google Shape;214;p38"/>
          <p:cNvSpPr txBox="1">
            <a:spLocks noGrp="1"/>
          </p:cNvSpPr>
          <p:nvPr>
            <p:ph type="subTitle" idx="4294967295"/>
          </p:nvPr>
        </p:nvSpPr>
        <p:spPr>
          <a:xfrm>
            <a:off x="4308200" y="1493879"/>
            <a:ext cx="4258500" cy="21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Disease vs character deficit debate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</p:txBody>
      </p:sp>
      <p:sp>
        <p:nvSpPr>
          <p:cNvPr id="215" name="Google Shape;215;p38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 txBox="1">
            <a:spLocks noGrp="1"/>
          </p:cNvSpPr>
          <p:nvPr>
            <p:ph type="ctrTitle" idx="4294967295"/>
          </p:nvPr>
        </p:nvSpPr>
        <p:spPr>
          <a:xfrm>
            <a:off x="4308200" y="668950"/>
            <a:ext cx="4258500" cy="797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Treatment</a:t>
            </a:r>
            <a:endParaRPr sz="4000">
              <a:solidFill>
                <a:schemeClr val="accent1"/>
              </a:solidFill>
            </a:endParaRPr>
          </a:p>
        </p:txBody>
      </p:sp>
      <p:sp>
        <p:nvSpPr>
          <p:cNvPr id="221" name="Google Shape;221;p39"/>
          <p:cNvSpPr txBox="1">
            <a:spLocks noGrp="1"/>
          </p:cNvSpPr>
          <p:nvPr>
            <p:ph type="subTitle" idx="4294967295"/>
          </p:nvPr>
        </p:nvSpPr>
        <p:spPr>
          <a:xfrm>
            <a:off x="4308200" y="1493879"/>
            <a:ext cx="4258500" cy="21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⪢"/>
            </a:pPr>
            <a:r>
              <a:rPr lang="en" b="1"/>
              <a:t>Guidelines blend between multiple disciplines </a:t>
            </a:r>
            <a:endParaRPr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⪢"/>
            </a:pPr>
            <a:r>
              <a:rPr lang="en" b="1"/>
              <a:t>Evidence-based medicine was late in development 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</p:txBody>
      </p:sp>
      <p:sp>
        <p:nvSpPr>
          <p:cNvPr id="222" name="Google Shape;222;p39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"/>
          <p:cNvSpPr txBox="1">
            <a:spLocks noGrp="1"/>
          </p:cNvSpPr>
          <p:nvPr>
            <p:ph type="ctrTitle" idx="4294967295"/>
          </p:nvPr>
        </p:nvSpPr>
        <p:spPr>
          <a:xfrm>
            <a:off x="4308200" y="668950"/>
            <a:ext cx="4258500" cy="797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Treatment</a:t>
            </a:r>
            <a:endParaRPr sz="4000">
              <a:solidFill>
                <a:schemeClr val="accent1"/>
              </a:solidFill>
            </a:endParaRPr>
          </a:p>
        </p:txBody>
      </p:sp>
      <p:sp>
        <p:nvSpPr>
          <p:cNvPr id="228" name="Google Shape;228;p40"/>
          <p:cNvSpPr txBox="1">
            <a:spLocks noGrp="1"/>
          </p:cNvSpPr>
          <p:nvPr>
            <p:ph type="subTitle" idx="4294967295"/>
          </p:nvPr>
        </p:nvSpPr>
        <p:spPr>
          <a:xfrm>
            <a:off x="4308200" y="1493879"/>
            <a:ext cx="4258500" cy="21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Detox? 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</p:txBody>
      </p:sp>
      <p:sp>
        <p:nvSpPr>
          <p:cNvPr id="229" name="Google Shape;229;p40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1"/>
          <p:cNvSpPr txBox="1">
            <a:spLocks noGrp="1"/>
          </p:cNvSpPr>
          <p:nvPr>
            <p:ph type="ctrTitle" idx="4294967295"/>
          </p:nvPr>
        </p:nvSpPr>
        <p:spPr>
          <a:xfrm>
            <a:off x="4308200" y="668950"/>
            <a:ext cx="4258500" cy="797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Treatment</a:t>
            </a:r>
            <a:endParaRPr sz="4000">
              <a:solidFill>
                <a:schemeClr val="accent1"/>
              </a:solidFill>
            </a:endParaRPr>
          </a:p>
        </p:txBody>
      </p:sp>
      <p:sp>
        <p:nvSpPr>
          <p:cNvPr id="235" name="Google Shape;235;p41"/>
          <p:cNvSpPr txBox="1">
            <a:spLocks noGrp="1"/>
          </p:cNvSpPr>
          <p:nvPr>
            <p:ph type="subTitle" idx="4294967295"/>
          </p:nvPr>
        </p:nvSpPr>
        <p:spPr>
          <a:xfrm>
            <a:off x="4789600" y="2422904"/>
            <a:ext cx="4258500" cy="21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000000"/>
                </a:solidFill>
                <a:highlight>
                  <a:srgbClr val="FFFFFF"/>
                </a:highlight>
              </a:rPr>
              <a:t>“Relapse rate after opioid detoxification ranges from 72 to 88% after 12–36 months”</a:t>
            </a:r>
            <a:endParaRPr sz="18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</p:txBody>
      </p:sp>
      <p:sp>
        <p:nvSpPr>
          <p:cNvPr id="236" name="Google Shape;236;p41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237" name="Google Shape;23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"/>
            <a:ext cx="9143999" cy="2069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2"/>
          <p:cNvSpPr txBox="1">
            <a:spLocks noGrp="1"/>
          </p:cNvSpPr>
          <p:nvPr>
            <p:ph type="ctrTitle" idx="4294967295"/>
          </p:nvPr>
        </p:nvSpPr>
        <p:spPr>
          <a:xfrm>
            <a:off x="4308200" y="668950"/>
            <a:ext cx="4258500" cy="797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Treatment</a:t>
            </a:r>
            <a:endParaRPr sz="4000">
              <a:solidFill>
                <a:schemeClr val="accent1"/>
              </a:solidFill>
            </a:endParaRPr>
          </a:p>
        </p:txBody>
      </p:sp>
      <p:sp>
        <p:nvSpPr>
          <p:cNvPr id="243" name="Google Shape;243;p42"/>
          <p:cNvSpPr txBox="1">
            <a:spLocks noGrp="1"/>
          </p:cNvSpPr>
          <p:nvPr>
            <p:ph type="subTitle" idx="4294967295"/>
          </p:nvPr>
        </p:nvSpPr>
        <p:spPr>
          <a:xfrm>
            <a:off x="4308200" y="1493879"/>
            <a:ext cx="4258500" cy="21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strike="sngStrike"/>
              <a:t>Detox? </a:t>
            </a:r>
            <a:endParaRPr b="1" strike="sngStrike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Counseling (intensive OP)?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</p:txBody>
      </p:sp>
      <p:sp>
        <p:nvSpPr>
          <p:cNvPr id="244" name="Google Shape;244;p42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3"/>
          <p:cNvSpPr txBox="1">
            <a:spLocks noGrp="1"/>
          </p:cNvSpPr>
          <p:nvPr>
            <p:ph type="ctrTitle" idx="4294967295"/>
          </p:nvPr>
        </p:nvSpPr>
        <p:spPr>
          <a:xfrm>
            <a:off x="4755775" y="1298750"/>
            <a:ext cx="4258500" cy="797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Treatment</a:t>
            </a:r>
            <a:endParaRPr sz="4000">
              <a:solidFill>
                <a:schemeClr val="accent1"/>
              </a:solidFill>
            </a:endParaRPr>
          </a:p>
        </p:txBody>
      </p:sp>
      <p:sp>
        <p:nvSpPr>
          <p:cNvPr id="250" name="Google Shape;250;p43"/>
          <p:cNvSpPr txBox="1">
            <a:spLocks noGrp="1"/>
          </p:cNvSpPr>
          <p:nvPr>
            <p:ph type="subTitle" idx="4294967295"/>
          </p:nvPr>
        </p:nvSpPr>
        <p:spPr>
          <a:xfrm>
            <a:off x="4793725" y="2324479"/>
            <a:ext cx="4258500" cy="21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“Despite detoxification combined with psychosocial treatment, relapse rates remain at 90% or higher”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</p:txBody>
      </p:sp>
      <p:sp>
        <p:nvSpPr>
          <p:cNvPr id="251" name="Google Shape;251;p43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252" name="Google Shape;25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1" cy="1298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Statistics </a:t>
            </a:r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7" name="Google Shape;7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3571" y="1056625"/>
            <a:ext cx="5033767" cy="377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4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pic>
        <p:nvPicPr>
          <p:cNvPr id="258" name="Google Shape;25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650" y="1662113"/>
            <a:ext cx="7620000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5"/>
          <p:cNvSpPr txBox="1">
            <a:spLocks noGrp="1"/>
          </p:cNvSpPr>
          <p:nvPr>
            <p:ph type="ctrTitle" idx="4294967295"/>
          </p:nvPr>
        </p:nvSpPr>
        <p:spPr>
          <a:xfrm>
            <a:off x="4308200" y="668950"/>
            <a:ext cx="4258500" cy="797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Treatment</a:t>
            </a:r>
            <a:endParaRPr sz="4000">
              <a:solidFill>
                <a:schemeClr val="accent1"/>
              </a:solidFill>
            </a:endParaRPr>
          </a:p>
        </p:txBody>
      </p:sp>
      <p:sp>
        <p:nvSpPr>
          <p:cNvPr id="264" name="Google Shape;264;p45"/>
          <p:cNvSpPr txBox="1">
            <a:spLocks noGrp="1"/>
          </p:cNvSpPr>
          <p:nvPr>
            <p:ph type="subTitle" idx="4294967295"/>
          </p:nvPr>
        </p:nvSpPr>
        <p:spPr>
          <a:xfrm>
            <a:off x="4308200" y="1493879"/>
            <a:ext cx="4258500" cy="21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strike="sngStrike"/>
              <a:t>Detox? </a:t>
            </a:r>
            <a:endParaRPr b="1" strike="sngStrike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strike="sngStrike"/>
              <a:t>Counseling (intensive OP)?</a:t>
            </a:r>
            <a:endParaRPr b="1" strike="sngStrike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Medication Assisted Treatment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</p:txBody>
      </p:sp>
      <p:sp>
        <p:nvSpPr>
          <p:cNvPr id="265" name="Google Shape;265;p45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6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What is Medication Assisted Treatment (MAT)?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6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Providing FDA-Approved medications for management of physical symptoms of SUD (OUD, AUD, NUD).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7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Medication Assisted Treatment (MAT)?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7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Substances are on a continuum 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IV Heroin &gt; Heroin &gt; PO Narcotics &gt; </a:t>
            </a:r>
            <a:r>
              <a:rPr lang="en">
                <a:highlight>
                  <a:srgbClr val="FFFF00"/>
                </a:highlight>
              </a:rPr>
              <a:t>Methadone &gt; Buprenorphine &gt; Sublocade &gt; Vivitrol &gt;</a:t>
            </a:r>
            <a:r>
              <a:rPr lang="en"/>
              <a:t> Substance Free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8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Medication Assisted Treatment (MAT)?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8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Substances are on a continuum 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IV Heroin &gt; Heroin &gt; PO Narcotics &gt; </a:t>
            </a:r>
            <a:r>
              <a:rPr lang="en">
                <a:highlight>
                  <a:srgbClr val="FFFF00"/>
                </a:highlight>
              </a:rPr>
              <a:t>Methadone &gt; Buprenorphine &gt; Sublocade &gt; Vivitrol &gt;</a:t>
            </a:r>
            <a:r>
              <a:rPr lang="en"/>
              <a:t> Substance Free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Harm Reduction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9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Medication Assisted Treatment (MAT)?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9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medications are on a continuum 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Insulin Pump or Drip &gt; Insulin&gt; Injectables &gt; Multiple Oral Medications &gt; Lone Oral Medication &gt; Substance Free 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0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 Double Standard </a:t>
            </a:r>
            <a:endParaRPr/>
          </a:p>
        </p:txBody>
      </p:sp>
      <p:sp>
        <p:nvSpPr>
          <p:cNvPr id="295" name="Google Shape;295;p50"/>
          <p:cNvSpPr txBox="1">
            <a:spLocks noGrp="1"/>
          </p:cNvSpPr>
          <p:nvPr>
            <p:ph type="body" idx="1"/>
          </p:nvPr>
        </p:nvSpPr>
        <p:spPr>
          <a:xfrm>
            <a:off x="2854175" y="1333125"/>
            <a:ext cx="28311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Diabetes 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⪢"/>
            </a:pPr>
            <a:r>
              <a:rPr lang="en"/>
              <a:t>Complicated Disease vs character deficit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⪢"/>
            </a:pPr>
            <a:r>
              <a:rPr lang="en"/>
              <a:t>No Shame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⪢"/>
            </a:pPr>
            <a:r>
              <a:rPr lang="en"/>
              <a:t>No Blame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⪢"/>
            </a:pPr>
            <a:r>
              <a:rPr lang="en"/>
              <a:t>Great Access To Treatment </a:t>
            </a:r>
            <a:endParaRPr/>
          </a:p>
        </p:txBody>
      </p:sp>
      <p:sp>
        <p:nvSpPr>
          <p:cNvPr id="296" name="Google Shape;296;p50"/>
          <p:cNvSpPr txBox="1">
            <a:spLocks noGrp="1"/>
          </p:cNvSpPr>
          <p:nvPr>
            <p:ph type="body" idx="2"/>
          </p:nvPr>
        </p:nvSpPr>
        <p:spPr>
          <a:xfrm>
            <a:off x="5855725" y="1333125"/>
            <a:ext cx="28311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Opioid use disorder 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⪢"/>
            </a:pPr>
            <a:r>
              <a:rPr lang="en"/>
              <a:t>Complicated Disease vs character deficit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⪢"/>
            </a:pPr>
            <a:r>
              <a:rPr lang="en"/>
              <a:t>Lots of Shame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⪢"/>
            </a:pPr>
            <a:r>
              <a:rPr lang="en"/>
              <a:t>Lots of Blame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⪢"/>
            </a:pPr>
            <a:r>
              <a:rPr lang="en"/>
              <a:t>Poor Access To Treatment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1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What is Medication Assisted Treatment (MAT)?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51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FDA has approved several different medications to treat opioid addiction and alcohol dependence 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Methadone 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Buprenorphine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Suboxone 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Sublocade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Subutex  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Naltrexone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Vivitrol 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52" descr="Image result for suboxone grap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9835" y="653925"/>
            <a:ext cx="4544316" cy="383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3"/>
          <p:cNvSpPr txBox="1">
            <a:spLocks noGrp="1"/>
          </p:cNvSpPr>
          <p:nvPr>
            <p:ph type="body" idx="4294967295"/>
          </p:nvPr>
        </p:nvSpPr>
        <p:spPr>
          <a:xfrm>
            <a:off x="457200" y="671138"/>
            <a:ext cx="4101900" cy="425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  <p:sp>
        <p:nvSpPr>
          <p:cNvPr id="313" name="Google Shape;313;p53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39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314" name="Google Shape;31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263" y="1060800"/>
            <a:ext cx="6863474" cy="302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Statistics </a:t>
            </a:r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3571" y="1056625"/>
            <a:ext cx="5033767" cy="377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4"/>
          <p:cNvSpPr txBox="1">
            <a:spLocks noGrp="1"/>
          </p:cNvSpPr>
          <p:nvPr>
            <p:ph type="body" idx="4294967295"/>
          </p:nvPr>
        </p:nvSpPr>
        <p:spPr>
          <a:xfrm>
            <a:off x="457200" y="671138"/>
            <a:ext cx="4101900" cy="425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  <p:sp>
        <p:nvSpPr>
          <p:cNvPr id="320" name="Google Shape;320;p54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40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321" name="Google Shape;321;p54"/>
          <p:cNvPicPr preferRelativeResize="0"/>
          <p:nvPr/>
        </p:nvPicPr>
        <p:blipFill rotWithShape="1">
          <a:blip r:embed="rId3">
            <a:alphaModFix/>
          </a:blip>
          <a:srcRect t="8753" b="8745"/>
          <a:stretch/>
        </p:blipFill>
        <p:spPr>
          <a:xfrm>
            <a:off x="1140263" y="1060800"/>
            <a:ext cx="6863475" cy="302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5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Evidence for MAT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55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⪢"/>
            </a:pPr>
            <a:r>
              <a:rPr lang="en" sz="1800"/>
              <a:t>Several placebo-controlled studies document the general efficacy of buprenorphine for OUD. 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⪢"/>
            </a:pPr>
            <a:r>
              <a:rPr lang="en" sz="1800"/>
              <a:t>Lancet RPCT: randomized to buprenorphine had 1-year retention of 75% and negative urine drug tests in 75% of patients compared to 0% of patients randomized to placebo.</a:t>
            </a:r>
            <a:r>
              <a:rPr lang="en" sz="1800" baseline="30000"/>
              <a:t>20</a:t>
            </a:r>
            <a:r>
              <a:rPr lang="en" sz="1800"/>
              <a:t> </a:t>
            </a:r>
            <a:endParaRPr sz="1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6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Evidence for MAT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56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1000"/>
              </a:spcAft>
              <a:buSzPts val="1800"/>
              <a:buChar char="⪢"/>
            </a:pPr>
            <a:r>
              <a:rPr lang="en" sz="1800"/>
              <a:t>Another major randomized placebo controlled trial by NEJM was terminated early because of the clear superiority of buprenorphine to placebo, with 4 times the rate of negative urine drug tests and significantly less craving in patients on buprenorphine.</a:t>
            </a:r>
            <a:r>
              <a:rPr lang="en" sz="1800" baseline="30000"/>
              <a:t>21 </a:t>
            </a:r>
            <a:endParaRPr sz="1800" baseline="300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7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Evidence for MAT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57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1000"/>
              </a:spcAft>
              <a:buSzPts val="1800"/>
              <a:buChar char="⪢"/>
            </a:pPr>
            <a:r>
              <a:rPr lang="en" sz="1800"/>
              <a:t>In another study of 110 patients initiated on buprenorphine, those who remained on buprenorphine after 18 months were more likely to be sober, employed, and involved in 12-step groups.</a:t>
            </a:r>
            <a:r>
              <a:rPr lang="en" sz="1800" baseline="30000"/>
              <a:t>22 </a:t>
            </a:r>
            <a:endParaRPr sz="1800" baseline="300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8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Evidence for MAT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58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1000"/>
              </a:spcAft>
              <a:buSzPts val="1800"/>
              <a:buChar char="⪢"/>
            </a:pPr>
            <a:r>
              <a:rPr lang="en" sz="1800"/>
              <a:t>Buprenorphine significantly lowers the risk of mortality and adverse outcomes. In a metaanalysis, both methadone and buprenorphine maintenance were found to be superior to detoxification alone in terms of treatment retention, adverse outcomes, and relapse rates.</a:t>
            </a:r>
            <a:r>
              <a:rPr lang="en" sz="1800" baseline="30000"/>
              <a:t>6</a:t>
            </a:r>
            <a:endParaRPr sz="1800" baseline="300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9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MAT for pediatrics?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59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1000"/>
              </a:spcAft>
              <a:buSzPts val="2000"/>
              <a:buChar char="⪢"/>
            </a:pPr>
            <a:r>
              <a:rPr lang="en"/>
              <a:t>MAT in Adolescents • AAP Policy Statement: “Effective treatments, both medications and substance use disorder counseling, are available but underused, and access to developmentally appropriate treatment is severely restricted for adolescents and young adults.  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0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Perspectives on MAT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1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Perspectives of MAT </a:t>
            </a:r>
            <a:endParaRPr/>
          </a:p>
        </p:txBody>
      </p:sp>
      <p:sp>
        <p:nvSpPr>
          <p:cNvPr id="362" name="Google Shape;362;p61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Mayo Clinic 2010-2011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Southern Illinois University SOM 2011-2014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Opioid Perspectives (5th VS) 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Drug Companies 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FDA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Patient Preferences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2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Perspectives of Mat</a:t>
            </a:r>
            <a:endParaRPr/>
          </a:p>
        </p:txBody>
      </p:sp>
      <p:sp>
        <p:nvSpPr>
          <p:cNvPr id="368" name="Google Shape;368;p62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Regional Health 2014 - current 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“You will have the practice you deserve” 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Proper Pain Management 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3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Perspectives of Mat</a:t>
            </a:r>
            <a:endParaRPr/>
          </a:p>
        </p:txBody>
      </p:sp>
      <p:sp>
        <p:nvSpPr>
          <p:cNvPr id="374" name="Google Shape;374;p63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Middle-aged patient with ankylosing spondylitis 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New patient on high dose fentanyl and PO oxycodone 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Guided reduction on dosing, counseling, frequent follow up 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Multiple Family Meetings 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Outcome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Statistics 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3571" y="1056625"/>
            <a:ext cx="5033767" cy="377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4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Government perspective on MAT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5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HHS.gov </a:t>
            </a:r>
            <a:endParaRPr/>
          </a:p>
        </p:txBody>
      </p:sp>
      <p:sp>
        <p:nvSpPr>
          <p:cNvPr id="385" name="Google Shape;385;p65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⪢"/>
            </a:pPr>
            <a:r>
              <a:rPr lang="en"/>
              <a:t>What is the U.S. Opioid Epidemic? </a:t>
            </a:r>
            <a:endParaRPr/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“In the late 1990s, pharmaceutical companies reassured the medical community that patients would not become addicted to opioid pain relievers and healthcare providers began to prescribe them at greater rates.”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6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HHS.gov </a:t>
            </a:r>
            <a:endParaRPr/>
          </a:p>
        </p:txBody>
      </p:sp>
      <p:sp>
        <p:nvSpPr>
          <p:cNvPr id="391" name="Google Shape;391;p66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⪢"/>
            </a:pPr>
            <a:r>
              <a:rPr lang="en"/>
              <a:t>What is the U.S. Opioid Epidemic? </a:t>
            </a:r>
            <a:endParaRPr/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“Increased prescription of opioid medications led to widespread misuse of both prescription and non-prescription opioids before it became clear that these medications could indeed be highly addictive.”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7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HHS.gov </a:t>
            </a:r>
            <a:endParaRPr/>
          </a:p>
        </p:txBody>
      </p:sp>
      <p:sp>
        <p:nvSpPr>
          <p:cNvPr id="397" name="Google Shape;397;p67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⪢"/>
            </a:pPr>
            <a:r>
              <a:rPr lang="en"/>
              <a:t>What is the U.S. Opioid Epidemic? </a:t>
            </a:r>
            <a:endParaRPr/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“In 2017 HHS declared a public health emergency and announced a 5-Point Strategy To Combat the Opioid Crisis”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8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Consensus Guidelines on MAT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9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Perspectives of MAT</a:t>
            </a:r>
            <a:endParaRPr/>
          </a:p>
        </p:txBody>
      </p:sp>
      <p:sp>
        <p:nvSpPr>
          <p:cNvPr id="408" name="Google Shape;408;p69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American Society of Addiction Medicine (ASAM) 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American Academy of Addiction Psychiatry (AAAP)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American Academy of Family Physicians (AAFP)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US Department of Health and Human Services (HHS) 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Substance Abuse and Mental Health Services Administration (SAMHSA) 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Statistics: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90-100% Failure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50-90% Success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1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International Perspectives on MAT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2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Perspectives of Mat - International Success</a:t>
            </a:r>
            <a:endParaRPr/>
          </a:p>
        </p:txBody>
      </p:sp>
      <p:sp>
        <p:nvSpPr>
          <p:cNvPr id="424" name="Google Shape;424;p72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Portugal’s Model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“Europe’s Heroin Capital”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Portugal was once Europe's worst country for drug misery and deaths. Now, it’s a public-health success story with a system that's been copied by its European neighbours. 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3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Perspectives of Mat</a:t>
            </a:r>
            <a:endParaRPr/>
          </a:p>
        </p:txBody>
      </p:sp>
      <p:sp>
        <p:nvSpPr>
          <p:cNvPr id="430" name="Google Shape;430;p73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In 1999, use of heroin, cocaine and other hard drugs was rampant. Approximately 100,000 Portuguese, or one per cent of the population, reported an addiction to hard drugs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Statistics </a:t>
            </a:r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3571" y="1056625"/>
            <a:ext cx="5033767" cy="377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4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Perspectives of Mat</a:t>
            </a:r>
            <a:endParaRPr/>
          </a:p>
        </p:txBody>
      </p:sp>
      <p:sp>
        <p:nvSpPr>
          <p:cNvPr id="436" name="Google Shape;436;p74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Focus on decriminalization combined with harm reduction and rehabilitation programs transformed the society and has been studied by numerous countries 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75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Perspectives of Mat</a:t>
            </a:r>
            <a:endParaRPr/>
          </a:p>
        </p:txBody>
      </p:sp>
      <p:sp>
        <p:nvSpPr>
          <p:cNvPr id="442" name="Google Shape;442;p75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Europe’s drug-monitoring agency says Portugal’s mortality rate from drugs is now more than four times lower than the European average.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Decline in HIV and hepatitis infection rates, overdose deaths, drug-related crime and incarceration rates. 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6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Perspectives of Mat</a:t>
            </a:r>
            <a:endParaRPr/>
          </a:p>
        </p:txBody>
      </p:sp>
      <p:sp>
        <p:nvSpPr>
          <p:cNvPr id="448" name="Google Shape;448;p76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HIV infection plummeted from an all-time high in 2000 of 104.2 new cases per million to 4.2 cases per million in 2015.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7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Perspectives of Mat</a:t>
            </a:r>
            <a:endParaRPr/>
          </a:p>
        </p:txBody>
      </p:sp>
      <p:sp>
        <p:nvSpPr>
          <p:cNvPr id="454" name="Google Shape;454;p77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The data behind these changes has been studied and cited as evidence by harm-reduction movements around the globe.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Serves as a model that is highly cited 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8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Perspectives of Mat</a:t>
            </a:r>
            <a:endParaRPr/>
          </a:p>
        </p:txBody>
      </p:sp>
      <p:sp>
        <p:nvSpPr>
          <p:cNvPr id="460" name="Google Shape;460;p78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One of Portugal's most important innovations has been its network of "dissuasion commissions." 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9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Perspectives of Mat</a:t>
            </a:r>
            <a:endParaRPr/>
          </a:p>
        </p:txBody>
      </p:sp>
      <p:sp>
        <p:nvSpPr>
          <p:cNvPr id="466" name="Google Shape;466;p79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Anyone caught with a “personal” amount of drugs — up to 10 days’ worth of a substance — can be ordered to appear before a health department official 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80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Perspectives of Mat</a:t>
            </a:r>
            <a:endParaRPr/>
          </a:p>
        </p:txBody>
      </p:sp>
      <p:sp>
        <p:nvSpPr>
          <p:cNvPr id="472" name="Google Shape;472;p80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Goal is to identify potential problem drug users early on and either provide them with information about treatment or quickly get them access to the health-care system.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81"/>
          <p:cNvSpPr txBox="1">
            <a:spLocks noGrp="1"/>
          </p:cNvSpPr>
          <p:nvPr>
            <p:ph type="title"/>
          </p:nvPr>
        </p:nvSpPr>
        <p:spPr>
          <a:xfrm>
            <a:off x="265500" y="260975"/>
            <a:ext cx="4045200" cy="178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Outreach Teams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478" name="Google Shape;478;p81"/>
          <p:cNvSpPr txBox="1">
            <a:spLocks noGrp="1"/>
          </p:cNvSpPr>
          <p:nvPr>
            <p:ph type="subTitle" idx="1"/>
          </p:nvPr>
        </p:nvSpPr>
        <p:spPr>
          <a:xfrm>
            <a:off x="265500" y="2617176"/>
            <a:ext cx="4045200" cy="134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In Portugal, every health district in the country has outreach teams that visit addicts every day and get to know their stories and needs.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479" name="Google Shape;479;p8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480" name="Google Shape;480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038" y="1103700"/>
            <a:ext cx="4419926" cy="293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82"/>
          <p:cNvSpPr txBox="1">
            <a:spLocks noGrp="1"/>
          </p:cNvSpPr>
          <p:nvPr>
            <p:ph type="title"/>
          </p:nvPr>
        </p:nvSpPr>
        <p:spPr>
          <a:xfrm>
            <a:off x="265500" y="260975"/>
            <a:ext cx="4045200" cy="178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Outreach Teams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486" name="Google Shape;486;p82"/>
          <p:cNvSpPr txBox="1">
            <a:spLocks noGrp="1"/>
          </p:cNvSpPr>
          <p:nvPr>
            <p:ph type="subTitle" idx="1"/>
          </p:nvPr>
        </p:nvSpPr>
        <p:spPr>
          <a:xfrm>
            <a:off x="265500" y="2617176"/>
            <a:ext cx="4045200" cy="134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In Portugal, mobile methadone vans are common.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487" name="Google Shape;487;p8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488" name="Google Shape;488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4296" y="0"/>
            <a:ext cx="374740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3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Prospective Summary</a:t>
            </a:r>
            <a:endParaRPr/>
          </a:p>
        </p:txBody>
      </p:sp>
      <p:sp>
        <p:nvSpPr>
          <p:cNvPr id="494" name="Google Shape;494;p83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/>
              <a:t>MAT is the gold standard for OUD from virtually all consensus guidelines and government interventional plans 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/>
              <a:t>MAT success is built around a systems-based approach 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/>
              <a:t>Harm Reduction and Decriminalization are principles worth considering 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Statistics </a:t>
            </a:r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05" name="Google Shape;10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3571" y="1056625"/>
            <a:ext cx="5033767" cy="377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84"/>
          <p:cNvSpPr txBox="1">
            <a:spLocks noGrp="1"/>
          </p:cNvSpPr>
          <p:nvPr>
            <p:ph type="ctrTitle"/>
          </p:nvPr>
        </p:nvSpPr>
        <p:spPr>
          <a:xfrm>
            <a:off x="4421400" y="334900"/>
            <a:ext cx="4150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Solving the problem </a:t>
            </a:r>
            <a:endParaRPr/>
          </a:p>
        </p:txBody>
      </p:sp>
      <p:sp>
        <p:nvSpPr>
          <p:cNvPr id="500" name="Google Shape;500;p84"/>
          <p:cNvSpPr txBox="1">
            <a:spLocks noGrp="1"/>
          </p:cNvSpPr>
          <p:nvPr>
            <p:ph type="subTitle" idx="1"/>
          </p:nvPr>
        </p:nvSpPr>
        <p:spPr>
          <a:xfrm>
            <a:off x="4513375" y="1917048"/>
            <a:ext cx="4150200" cy="18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Prevention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Treatment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Medication Assisted Treatment 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Counseling / Mental Health 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Harm Reduction 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Peer Support 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/>
              <a:t>Enforcement </a:t>
            </a:r>
            <a:endParaRPr sz="18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5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 Clinic </a:t>
            </a:r>
            <a:endParaRPr/>
          </a:p>
        </p:txBody>
      </p:sp>
      <p:sp>
        <p:nvSpPr>
          <p:cNvPr id="506" name="Google Shape;506;p85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Evidence-based vs business models </a:t>
            </a:r>
            <a:endParaRPr/>
          </a:p>
          <a:p>
            <a:pPr marL="914400" lvl="1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Strange Laws: X-waivers</a:t>
            </a:r>
            <a:endParaRPr/>
          </a:p>
          <a:p>
            <a:pPr marL="914400" lvl="1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Arbitrary Patient limits</a:t>
            </a:r>
            <a:endParaRPr/>
          </a:p>
          <a:p>
            <a:pPr marL="914400" lvl="1" indent="-355600" algn="l" rtl="0">
              <a:spcBef>
                <a:spcPts val="1000"/>
              </a:spcBef>
              <a:spcAft>
                <a:spcPts val="1000"/>
              </a:spcAft>
              <a:buSzPts val="2000"/>
              <a:buChar char="○"/>
            </a:pPr>
            <a:r>
              <a:rPr lang="en"/>
              <a:t>Intense tracking  </a:t>
            </a:r>
            <a:endParaRPr/>
          </a:p>
        </p:txBody>
      </p:sp>
      <p:sp>
        <p:nvSpPr>
          <p:cNvPr id="507" name="Google Shape;507;p85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71</a:t>
            </a:fld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86"/>
          <p:cNvSpPr txBox="1">
            <a:spLocks noGrp="1"/>
          </p:cNvSpPr>
          <p:nvPr>
            <p:ph type="body" idx="1"/>
          </p:nvPr>
        </p:nvSpPr>
        <p:spPr>
          <a:xfrm>
            <a:off x="4384400" y="637800"/>
            <a:ext cx="4097400" cy="189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Project Recovery is my best attempt at an evidence-based MAT clinic</a:t>
            </a:r>
            <a:endParaRPr/>
          </a:p>
        </p:txBody>
      </p:sp>
      <p:sp>
        <p:nvSpPr>
          <p:cNvPr id="513" name="Google Shape;513;p86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72</a:t>
            </a:fld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7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 Clinic </a:t>
            </a:r>
            <a:endParaRPr/>
          </a:p>
        </p:txBody>
      </p:sp>
      <p:sp>
        <p:nvSpPr>
          <p:cNvPr id="519" name="Google Shape;519;p87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73</a:t>
            </a:fld>
            <a:endParaRPr/>
          </a:p>
        </p:txBody>
      </p:sp>
      <p:sp>
        <p:nvSpPr>
          <p:cNvPr id="520" name="Google Shape;520;p87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Local support</a:t>
            </a:r>
            <a:endParaRPr/>
          </a:p>
          <a:p>
            <a:pPr marL="914400" lvl="1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ARC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Elevate Rapid City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SzPts val="2000"/>
              <a:buChar char="⪢"/>
            </a:pPr>
            <a:r>
              <a:rPr lang="en"/>
              <a:t>Division of BH 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8"/>
          <p:cNvSpPr txBox="1">
            <a:spLocks noGrp="1"/>
          </p:cNvSpPr>
          <p:nvPr>
            <p:ph type="ctrTitle" idx="4294967295"/>
          </p:nvPr>
        </p:nvSpPr>
        <p:spPr>
          <a:xfrm>
            <a:off x="4717200" y="2116750"/>
            <a:ext cx="3741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chemeClr val="accent1"/>
                </a:solidFill>
              </a:rPr>
              <a:t>ACCESS</a:t>
            </a:r>
            <a:endParaRPr sz="5600">
              <a:solidFill>
                <a:schemeClr val="accent1"/>
              </a:solidFill>
            </a:endParaRPr>
          </a:p>
        </p:txBody>
      </p:sp>
      <p:sp>
        <p:nvSpPr>
          <p:cNvPr id="526" name="Google Shape;526;p88"/>
          <p:cNvSpPr txBox="1">
            <a:spLocks noGrp="1"/>
          </p:cNvSpPr>
          <p:nvPr>
            <p:ph type="subTitle" idx="4294967295"/>
          </p:nvPr>
        </p:nvSpPr>
        <p:spPr>
          <a:xfrm>
            <a:off x="4717200" y="3411555"/>
            <a:ext cx="3741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Access without Liquid Handcuffs</a:t>
            </a:r>
            <a:endParaRPr/>
          </a:p>
        </p:txBody>
      </p:sp>
      <p:sp>
        <p:nvSpPr>
          <p:cNvPr id="527" name="Google Shape;527;p88"/>
          <p:cNvSpPr/>
          <p:nvPr/>
        </p:nvSpPr>
        <p:spPr>
          <a:xfrm>
            <a:off x="6075665" y="556401"/>
            <a:ext cx="1356919" cy="1374985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28" name="Google Shape;528;p88"/>
          <p:cNvSpPr/>
          <p:nvPr/>
        </p:nvSpPr>
        <p:spPr>
          <a:xfrm rot="1473054">
            <a:off x="4841902" y="1242931"/>
            <a:ext cx="793332" cy="77277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29" name="Google Shape;529;p88"/>
          <p:cNvSpPr/>
          <p:nvPr/>
        </p:nvSpPr>
        <p:spPr>
          <a:xfrm>
            <a:off x="5193969" y="471325"/>
            <a:ext cx="347339" cy="33752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30" name="Google Shape;530;p88"/>
          <p:cNvSpPr/>
          <p:nvPr/>
        </p:nvSpPr>
        <p:spPr>
          <a:xfrm rot="2487132">
            <a:off x="4448455" y="2058405"/>
            <a:ext cx="247093" cy="24013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31" name="Google Shape;531;p88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74</a:t>
            </a:fld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9"/>
          <p:cNvSpPr txBox="1">
            <a:spLocks noGrp="1"/>
          </p:cNvSpPr>
          <p:nvPr>
            <p:ph type="body" idx="1"/>
          </p:nvPr>
        </p:nvSpPr>
        <p:spPr>
          <a:xfrm>
            <a:off x="2854175" y="1333125"/>
            <a:ext cx="28311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Good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No wait time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Free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No required services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Ancillary services offered (including ID)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System-based </a:t>
            </a:r>
            <a:endParaRPr/>
          </a:p>
        </p:txBody>
      </p:sp>
      <p:sp>
        <p:nvSpPr>
          <p:cNvPr id="537" name="Google Shape;537;p89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 CLINIC VS MAT CLINIC </a:t>
            </a:r>
            <a:endParaRPr/>
          </a:p>
        </p:txBody>
      </p:sp>
      <p:sp>
        <p:nvSpPr>
          <p:cNvPr id="538" name="Google Shape;538;p89"/>
          <p:cNvSpPr txBox="1">
            <a:spLocks noGrp="1"/>
          </p:cNvSpPr>
          <p:nvPr>
            <p:ph type="body" idx="2"/>
          </p:nvPr>
        </p:nvSpPr>
        <p:spPr>
          <a:xfrm>
            <a:off x="5855725" y="1333125"/>
            <a:ext cx="28311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Bad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Long wait times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Costly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Liquid Handcuffs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Limited ancillary support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Doc-in-Box </a:t>
            </a:r>
            <a:endParaRPr/>
          </a:p>
        </p:txBody>
      </p:sp>
      <p:sp>
        <p:nvSpPr>
          <p:cNvPr id="539" name="Google Shape;539;p89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75</a:t>
            </a:fld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90"/>
          <p:cNvSpPr txBox="1">
            <a:spLocks noGrp="1"/>
          </p:cNvSpPr>
          <p:nvPr>
            <p:ph type="title" idx="4294967295"/>
          </p:nvPr>
        </p:nvSpPr>
        <p:spPr>
          <a:xfrm>
            <a:off x="5087900" y="891775"/>
            <a:ext cx="3598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Standard Patient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45" name="Google Shape;545;p90"/>
          <p:cNvSpPr txBox="1">
            <a:spLocks noGrp="1"/>
          </p:cNvSpPr>
          <p:nvPr>
            <p:ph type="body" idx="4294967295"/>
          </p:nvPr>
        </p:nvSpPr>
        <p:spPr>
          <a:xfrm>
            <a:off x="5087900" y="2043500"/>
            <a:ext cx="3598800" cy="241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Hates being addicted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Ready to recovery </a:t>
            </a:r>
            <a:endParaRPr/>
          </a:p>
        </p:txBody>
      </p:sp>
      <p:sp>
        <p:nvSpPr>
          <p:cNvPr id="546" name="Google Shape;546;p90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76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547" name="Google Shape;547;p90" descr="If you live anywhere in South Dakota and need medication assisted treatment contact us.&#10;&#10;http://www.project-recovery.org &#10;Rapid City, SD&#10;605-340-1234" title="Richard's Opioid Recovery Stor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975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91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MAT CLINIC CONCEPTS</a:t>
            </a:r>
            <a:endParaRPr/>
          </a:p>
        </p:txBody>
      </p:sp>
      <p:sp>
        <p:nvSpPr>
          <p:cNvPr id="553" name="Google Shape;553;p91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77</a:t>
            </a:fld>
            <a:endParaRPr/>
          </a:p>
        </p:txBody>
      </p:sp>
      <p:sp>
        <p:nvSpPr>
          <p:cNvPr id="554" name="Google Shape;554;p91"/>
          <p:cNvSpPr/>
          <p:nvPr/>
        </p:nvSpPr>
        <p:spPr>
          <a:xfrm rot="-3280065">
            <a:off x="5830577" y="2402935"/>
            <a:ext cx="1167180" cy="116484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91"/>
          <p:cNvGrpSpPr/>
          <p:nvPr/>
        </p:nvGrpSpPr>
        <p:grpSpPr>
          <a:xfrm>
            <a:off x="6076595" y="2062202"/>
            <a:ext cx="2609061" cy="2908812"/>
            <a:chOff x="4184863" y="1520198"/>
            <a:chExt cx="2958454" cy="3298347"/>
          </a:xfrm>
        </p:grpSpPr>
        <p:sp>
          <p:nvSpPr>
            <p:cNvPr id="556" name="Google Shape;556;p91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avLst/>
              <a:gdLst/>
              <a:ahLst/>
              <a:cxnLst/>
              <a:rect l="l" t="t" r="r" b="b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557" name="Google Shape;557;p91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avLst/>
              <a:gdLst/>
              <a:ahLst/>
              <a:cxnLst/>
              <a:rect l="l" t="t" r="r" b="b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558" name="Google Shape;558;p91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ANCILLARY SERVICES</a:t>
              </a:r>
              <a:endParaRPr sz="1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559" name="Google Shape;559;p91"/>
          <p:cNvGrpSpPr/>
          <p:nvPr/>
        </p:nvGrpSpPr>
        <p:grpSpPr>
          <a:xfrm>
            <a:off x="4906197" y="658631"/>
            <a:ext cx="2904605" cy="2842289"/>
            <a:chOff x="2857731" y="-71332"/>
            <a:chExt cx="3293577" cy="3222916"/>
          </a:xfrm>
        </p:grpSpPr>
        <p:sp>
          <p:nvSpPr>
            <p:cNvPr id="560" name="Google Shape;560;p91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avLst/>
              <a:gdLst/>
              <a:ahLst/>
              <a:cxnLst/>
              <a:rect l="l" t="t" r="r" b="b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561" name="Google Shape;561;p91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avLst/>
              <a:gdLst/>
              <a:ahLst/>
              <a:cxnLst/>
              <a:rect l="l" t="t" r="r" b="b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562" name="Google Shape;562;p91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SYSTEMS-BASED</a:t>
              </a:r>
              <a:endParaRPr sz="1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563" name="Google Shape;563;p91"/>
          <p:cNvGrpSpPr/>
          <p:nvPr/>
        </p:nvGrpSpPr>
        <p:grpSpPr>
          <a:xfrm>
            <a:off x="4114388" y="2207250"/>
            <a:ext cx="3020008" cy="2753538"/>
            <a:chOff x="1959887" y="1684671"/>
            <a:chExt cx="3424433" cy="3122279"/>
          </a:xfrm>
        </p:grpSpPr>
        <p:sp>
          <p:nvSpPr>
            <p:cNvPr id="564" name="Google Shape;564;p91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565" name="Google Shape;565;p91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avLst/>
              <a:gdLst/>
              <a:ahLst/>
              <a:cxnLst/>
              <a:rect l="l" t="t" r="r" b="b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566" name="Google Shape;566;p91"/>
            <p:cNvSpPr txBox="1"/>
            <p:nvPr/>
          </p:nvSpPr>
          <p:spPr>
            <a:xfrm rot="3725110" flipH="1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EVIDENCE-BASED</a:t>
              </a:r>
              <a:endParaRPr sz="1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6"/>
            </a:gs>
          </a:gsLst>
          <a:lin ang="2700006" scaled="0"/>
        </a:gradFill>
        <a:effectLst/>
      </p:bgPr>
    </p:bg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92"/>
          <p:cNvSpPr txBox="1">
            <a:spLocks noGrp="1"/>
          </p:cNvSpPr>
          <p:nvPr>
            <p:ph type="ctrTitle" idx="4294967295"/>
          </p:nvPr>
        </p:nvSpPr>
        <p:spPr>
          <a:xfrm>
            <a:off x="756550" y="3330867"/>
            <a:ext cx="7772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130 waivered providers in SD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572" name="Google Shape;572;p92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78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93"/>
          <p:cNvSpPr txBox="1">
            <a:spLocks noGrp="1"/>
          </p:cNvSpPr>
          <p:nvPr>
            <p:ph type="body" idx="4294967295"/>
          </p:nvPr>
        </p:nvSpPr>
        <p:spPr>
          <a:xfrm>
            <a:off x="457200" y="671138"/>
            <a:ext cx="4101900" cy="425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rPr>
              <a:t>Mobile project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578" name="Google Shape;578;p93"/>
          <p:cNvSpPr/>
          <p:nvPr/>
        </p:nvSpPr>
        <p:spPr>
          <a:xfrm>
            <a:off x="5412325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Kalam"/>
                <a:ea typeface="Kalam"/>
                <a:cs typeface="Kalam"/>
                <a:sym typeface="Kalam"/>
              </a:rPr>
              <a:t>Place your screenshot here</a:t>
            </a:r>
            <a:endParaRPr sz="1000">
              <a:solidFill>
                <a:schemeClr val="accent6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579" name="Google Shape;579;p93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79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580" name="Google Shape;580;p93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581" name="Google Shape;581;p93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1C4587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3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3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3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5" name="Google Shape;585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2325" y="785800"/>
            <a:ext cx="2007301" cy="3575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Statistics </a:t>
            </a: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12" name="Google Shape;11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3571" y="1056625"/>
            <a:ext cx="5033767" cy="377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94"/>
          <p:cNvSpPr/>
          <p:nvPr/>
        </p:nvSpPr>
        <p:spPr>
          <a:xfrm>
            <a:off x="3635025" y="729502"/>
            <a:ext cx="4942736" cy="3847976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1C4587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94"/>
          <p:cNvSpPr/>
          <p:nvPr/>
        </p:nvSpPr>
        <p:spPr>
          <a:xfrm>
            <a:off x="3841855" y="933839"/>
            <a:ext cx="4528800" cy="28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Kalam"/>
                <a:ea typeface="Kalam"/>
                <a:cs typeface="Kalam"/>
                <a:sym typeface="Kalam"/>
              </a:rPr>
              <a:t>Place your screenshot here</a:t>
            </a:r>
            <a:endParaRPr sz="1000">
              <a:solidFill>
                <a:schemeClr val="accent6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592" name="Google Shape;592;p94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80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93" name="Google Shape;593;p94"/>
          <p:cNvSpPr txBox="1">
            <a:spLocks noGrp="1"/>
          </p:cNvSpPr>
          <p:nvPr>
            <p:ph type="body" idx="4294967295"/>
          </p:nvPr>
        </p:nvSpPr>
        <p:spPr>
          <a:xfrm>
            <a:off x="457200" y="671150"/>
            <a:ext cx="3286800" cy="425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rPr>
              <a:t>Desktop project</a:t>
            </a:r>
            <a:endParaRPr>
              <a:solidFill>
                <a:schemeClr val="lt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  <p:pic>
        <p:nvPicPr>
          <p:cNvPr id="594" name="Google Shape;594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850" y="933850"/>
            <a:ext cx="4528798" cy="284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95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81</a:t>
            </a:fld>
            <a:endParaRPr/>
          </a:p>
        </p:txBody>
      </p:sp>
      <p:sp>
        <p:nvSpPr>
          <p:cNvPr id="600" name="Google Shape;600;p95"/>
          <p:cNvSpPr txBox="1">
            <a:spLocks noGrp="1"/>
          </p:cNvSpPr>
          <p:nvPr>
            <p:ph type="ctrTitle" idx="4294967295"/>
          </p:nvPr>
        </p:nvSpPr>
        <p:spPr>
          <a:xfrm>
            <a:off x="4308200" y="668950"/>
            <a:ext cx="4258500" cy="797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Thanks!</a:t>
            </a:r>
            <a:endParaRPr sz="4000">
              <a:solidFill>
                <a:schemeClr val="accent1"/>
              </a:solidFill>
            </a:endParaRPr>
          </a:p>
        </p:txBody>
      </p:sp>
      <p:sp>
        <p:nvSpPr>
          <p:cNvPr id="601" name="Google Shape;601;p95"/>
          <p:cNvSpPr txBox="1">
            <a:spLocks noGrp="1"/>
          </p:cNvSpPr>
          <p:nvPr>
            <p:ph type="subTitle" idx="4294967295"/>
          </p:nvPr>
        </p:nvSpPr>
        <p:spPr>
          <a:xfrm>
            <a:off x="4308200" y="1493879"/>
            <a:ext cx="4258500" cy="21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Any questions?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You can find me at: </a:t>
            </a:r>
            <a:r>
              <a:rPr lang="en">
                <a:solidFill>
                  <a:srgbClr val="000000"/>
                </a:solidFill>
                <a:uFill>
                  <a:noFill/>
                </a:uFill>
                <a:hlinkClick r:id="rId3"/>
              </a:rPr>
              <a:t>stamang@</a:t>
            </a:r>
            <a:r>
              <a:rPr lang="en">
                <a:solidFill>
                  <a:srgbClr val="000000"/>
                </a:solidFill>
              </a:rPr>
              <a:t>monument.health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uFill>
                  <a:noFill/>
                </a:uFill>
                <a:hlinkClick r:id="rId4"/>
              </a:rPr>
              <a:t>stephen902@gmail.com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Statistics </a:t>
            </a:r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19" name="Google Shape;11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3571" y="1056625"/>
            <a:ext cx="5033767" cy="377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oodville template">
  <a:themeElements>
    <a:clrScheme name="Custom 347">
      <a:dk1>
        <a:srgbClr val="38414C"/>
      </a:dk1>
      <a:lt1>
        <a:srgbClr val="FFFFFF"/>
      </a:lt1>
      <a:dk2>
        <a:srgbClr val="222222"/>
      </a:dk2>
      <a:lt2>
        <a:srgbClr val="DCE1E8"/>
      </a:lt2>
      <a:accent1>
        <a:srgbClr val="498BE4"/>
      </a:accent1>
      <a:accent2>
        <a:srgbClr val="8FC6EF"/>
      </a:accent2>
      <a:accent3>
        <a:srgbClr val="4F9CB5"/>
      </a:accent3>
      <a:accent4>
        <a:srgbClr val="9DDDD2"/>
      </a:accent4>
      <a:accent5>
        <a:srgbClr val="75AF77"/>
      </a:accent5>
      <a:accent6>
        <a:srgbClr val="ABDE75"/>
      </a:accent6>
      <a:hlink>
        <a:srgbClr val="4A8D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1951</Words>
  <Application>Microsoft Office PowerPoint</Application>
  <PresentationFormat>On-screen Show (16:9)</PresentationFormat>
  <Paragraphs>289</Paragraphs>
  <Slides>81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7" baseType="lpstr">
      <vt:lpstr>Arial</vt:lpstr>
      <vt:lpstr>Playfair Display</vt:lpstr>
      <vt:lpstr>Times New Roman</vt:lpstr>
      <vt:lpstr>Kalam</vt:lpstr>
      <vt:lpstr>Merriweather</vt:lpstr>
      <vt:lpstr>Woodville template</vt:lpstr>
      <vt:lpstr>Opioid Addiction Stephen Tamang, MD  3/14/20</vt:lpstr>
      <vt:lpstr>Key Statistics </vt:lpstr>
      <vt:lpstr>Key Statistics </vt:lpstr>
      <vt:lpstr>Key Statistics </vt:lpstr>
      <vt:lpstr>Key Statistics </vt:lpstr>
      <vt:lpstr>Key Statistics </vt:lpstr>
      <vt:lpstr>Key Statistics </vt:lpstr>
      <vt:lpstr>Key Statistics </vt:lpstr>
      <vt:lpstr>Key Statistics </vt:lpstr>
      <vt:lpstr>Key Statistics </vt:lpstr>
      <vt:lpstr>Etiology</vt:lpstr>
      <vt:lpstr>Etiology</vt:lpstr>
      <vt:lpstr>Pharmaceutical Companies </vt:lpstr>
      <vt:lpstr>Pharmaceutical Companies </vt:lpstr>
      <vt:lpstr>PowerPoint Presentation</vt:lpstr>
      <vt:lpstr>PowerPoint Presentation</vt:lpstr>
      <vt:lpstr>PowerPoint Presentation</vt:lpstr>
      <vt:lpstr>PowerPoint Presentation</vt:lpstr>
      <vt:lpstr>Etiology</vt:lpstr>
      <vt:lpstr>Pain as 5th VS</vt:lpstr>
      <vt:lpstr>Pain as 5th VS</vt:lpstr>
      <vt:lpstr>Etiology</vt:lpstr>
      <vt:lpstr>Definition </vt:lpstr>
      <vt:lpstr>Definition </vt:lpstr>
      <vt:lpstr>Treatment</vt:lpstr>
      <vt:lpstr>Treatment</vt:lpstr>
      <vt:lpstr>Treatment</vt:lpstr>
      <vt:lpstr>Treatment</vt:lpstr>
      <vt:lpstr>Treatment</vt:lpstr>
      <vt:lpstr>PowerPoint Presentation</vt:lpstr>
      <vt:lpstr>Treatment</vt:lpstr>
      <vt:lpstr>What is Medication Assisted Treatment (MAT)? </vt:lpstr>
      <vt:lpstr>What is Medication Assisted Treatment (MAT)? </vt:lpstr>
      <vt:lpstr>What is Medication Assisted Treatment (MAT)? </vt:lpstr>
      <vt:lpstr>What is Medication Assisted Treatment (MAT)? </vt:lpstr>
      <vt:lpstr>MAT Double Standard </vt:lpstr>
      <vt:lpstr>What is Medication Assisted Treatment (MAT)? </vt:lpstr>
      <vt:lpstr>PowerPoint Presentation</vt:lpstr>
      <vt:lpstr>PowerPoint Presentation</vt:lpstr>
      <vt:lpstr>PowerPoint Presentation</vt:lpstr>
      <vt:lpstr>Evidence for MAT </vt:lpstr>
      <vt:lpstr>Evidence for MAT </vt:lpstr>
      <vt:lpstr>Evidence for MAT </vt:lpstr>
      <vt:lpstr>Evidence for MAT </vt:lpstr>
      <vt:lpstr>MAT for pediatrics? </vt:lpstr>
      <vt:lpstr>Perspectives on MAT</vt:lpstr>
      <vt:lpstr>Perspectives of MAT </vt:lpstr>
      <vt:lpstr>Perspectives of Mat</vt:lpstr>
      <vt:lpstr>Perspectives of Mat</vt:lpstr>
      <vt:lpstr>Government perspective on MAT</vt:lpstr>
      <vt:lpstr>HHS.gov </vt:lpstr>
      <vt:lpstr>HHS.gov </vt:lpstr>
      <vt:lpstr>HHS.gov </vt:lpstr>
      <vt:lpstr>Consensus Guidelines on MAT</vt:lpstr>
      <vt:lpstr>Perspectives of MAT</vt:lpstr>
      <vt:lpstr>Statistics: 90-100% Failure 50-90% Success</vt:lpstr>
      <vt:lpstr>International Perspectives on MAT</vt:lpstr>
      <vt:lpstr>Perspectives of Mat - International Success</vt:lpstr>
      <vt:lpstr>Perspectives of Mat</vt:lpstr>
      <vt:lpstr>Perspectives of Mat</vt:lpstr>
      <vt:lpstr>Perspectives of Mat</vt:lpstr>
      <vt:lpstr>Perspectives of Mat</vt:lpstr>
      <vt:lpstr>Perspectives of Mat</vt:lpstr>
      <vt:lpstr>Perspectives of Mat</vt:lpstr>
      <vt:lpstr>Perspectives of Mat</vt:lpstr>
      <vt:lpstr>Perspectives of Mat</vt:lpstr>
      <vt:lpstr>Outreach Teams</vt:lpstr>
      <vt:lpstr>Outreach Teams</vt:lpstr>
      <vt:lpstr>Prospective Summary</vt:lpstr>
      <vt:lpstr>Solving the problem </vt:lpstr>
      <vt:lpstr>MAT Clinic </vt:lpstr>
      <vt:lpstr>PowerPoint Presentation</vt:lpstr>
      <vt:lpstr>MAT Clinic </vt:lpstr>
      <vt:lpstr>ACCESS</vt:lpstr>
      <vt:lpstr>MAT CLINIC VS MAT CLINIC </vt:lpstr>
      <vt:lpstr>Standard Patient </vt:lpstr>
      <vt:lpstr>BEST MAT CLINIC CONCEPTS</vt:lpstr>
      <vt:lpstr>130 waivered providers in SD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Opioid Addiction Stephen Tamang, MD  3/14/20</dc:title>
  <cp:lastModifiedBy>Stephanie Jankord</cp:lastModifiedBy>
  <cp:revision>1</cp:revision>
  <dcterms:modified xsi:type="dcterms:W3CDTF">2020-03-04T19:58:18Z</dcterms:modified>
</cp:coreProperties>
</file>